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29"/>
  </p:notesMasterIdLst>
  <p:sldIdLst>
    <p:sldId id="1808" r:id="rId6"/>
    <p:sldId id="10511" r:id="rId7"/>
    <p:sldId id="1660" r:id="rId8"/>
    <p:sldId id="10512" r:id="rId9"/>
    <p:sldId id="1901" r:id="rId10"/>
    <p:sldId id="3763" r:id="rId11"/>
    <p:sldId id="1583" r:id="rId12"/>
    <p:sldId id="1581" r:id="rId13"/>
    <p:sldId id="1582" r:id="rId14"/>
    <p:sldId id="1561" r:id="rId15"/>
    <p:sldId id="10513" r:id="rId16"/>
    <p:sldId id="3761" r:id="rId17"/>
    <p:sldId id="3719" r:id="rId18"/>
    <p:sldId id="3720" r:id="rId19"/>
    <p:sldId id="3616" r:id="rId20"/>
    <p:sldId id="3618" r:id="rId21"/>
    <p:sldId id="3619" r:id="rId22"/>
    <p:sldId id="3620" r:id="rId23"/>
    <p:sldId id="3742" r:id="rId24"/>
    <p:sldId id="3762" r:id="rId25"/>
    <p:sldId id="3765" r:id="rId26"/>
    <p:sldId id="3766" r:id="rId27"/>
    <p:sldId id="19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1FB79A-5241-4612-96ED-A89CC5F80DC7}" v="1" dt="2019-07-03T17:13:47.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35" d="100"/>
          <a:sy n="135" d="100"/>
        </p:scale>
        <p:origin x="117"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C81FB79A-5241-4612-96ED-A89CC5F80DC7}"/>
    <pc:docChg chg="custSel modSld">
      <pc:chgData name="Julie Descamp" userId="39844dfe-554f-4b65-b7f2-b1eb80dd3076" providerId="ADAL" clId="{C81FB79A-5241-4612-96ED-A89CC5F80DC7}" dt="2019-07-03T17:15:02.664" v="106" actId="20577"/>
      <pc:docMkLst>
        <pc:docMk/>
      </pc:docMkLst>
      <pc:sldChg chg="modSp">
        <pc:chgData name="Julie Descamp" userId="39844dfe-554f-4b65-b7f2-b1eb80dd3076" providerId="ADAL" clId="{C81FB79A-5241-4612-96ED-A89CC5F80DC7}" dt="2019-07-03T17:15:02.664" v="106" actId="20577"/>
        <pc:sldMkLst>
          <pc:docMk/>
          <pc:sldMk cId="2608848014" sldId="10511"/>
        </pc:sldMkLst>
        <pc:spChg chg="mod">
          <ac:chgData name="Julie Descamp" userId="39844dfe-554f-4b65-b7f2-b1eb80dd3076" providerId="ADAL" clId="{C81FB79A-5241-4612-96ED-A89CC5F80DC7}" dt="2019-07-03T17:14:11.940" v="75" actId="20577"/>
          <ac:spMkLst>
            <pc:docMk/>
            <pc:sldMk cId="2608848014" sldId="10511"/>
            <ac:spMk id="5" creationId="{511FA118-419A-4BC4-ABD3-B71B7C923445}"/>
          </ac:spMkLst>
        </pc:spChg>
        <pc:graphicFrameChg chg="mod modGraphic">
          <ac:chgData name="Julie Descamp" userId="39844dfe-554f-4b65-b7f2-b1eb80dd3076" providerId="ADAL" clId="{C81FB79A-5241-4612-96ED-A89CC5F80DC7}" dt="2019-07-03T17:15:02.664" v="106" actId="20577"/>
          <ac:graphicFrameMkLst>
            <pc:docMk/>
            <pc:sldMk cId="2608848014" sldId="10511"/>
            <ac:graphicFrameMk id="35" creationId="{6BFB32F5-AEBA-40D0-A9C9-252E1033B51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8572-A62A-480F-967A-4F39C5238A45}"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4D3AC-509B-4EF0-99A7-9B3C050B8CBA}" type="slidenum">
              <a:rPr lang="en-US" smtClean="0"/>
              <a:t>‹#›</a:t>
            </a:fld>
            <a:endParaRPr lang="en-US"/>
          </a:p>
        </p:txBody>
      </p:sp>
    </p:spTree>
    <p:extLst>
      <p:ext uri="{BB962C8B-B14F-4D97-AF65-F5344CB8AC3E}">
        <p14:creationId xmlns:p14="http://schemas.microsoft.com/office/powerpoint/2010/main" val="24176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 3:28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937066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4:32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 bit about what we’re going to accomplish today – we’ll discuss why you’d want to move a datacenter hosted app into Azure</a:t>
            </a:r>
          </a:p>
          <a:p>
            <a:endParaRPr lang="en-US"/>
          </a:p>
          <a:p>
            <a:r>
              <a:rPr lang="en-US"/>
              <a:t>We’ll review available endpoints for migration on Azure</a:t>
            </a:r>
          </a:p>
          <a:p>
            <a:endParaRPr lang="en-US"/>
          </a:p>
          <a:p>
            <a:r>
              <a:rPr lang="en-US"/>
              <a:t>We’ll discuss the operational work you’ll no longer need to concern yourself with as you modernize your app infrastructure in Azure</a:t>
            </a:r>
          </a:p>
          <a:p>
            <a:endParaRPr lang="en-US"/>
          </a:p>
          <a:p>
            <a:r>
              <a:rPr lang="en-US"/>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4:29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Now I've mentioned DevOps a lot, but what exactly is DevOps. I bet if I ask 10 people in this room what DevOps is, we will get 10 different responses. And I'm not saying anyone </a:t>
            </a:r>
            <a:r>
              <a:rPr lang="en-US" sz="882" b="0" i="0" kern="1200" err="1">
                <a:solidFill>
                  <a:schemeClr val="tx1"/>
                </a:solidFill>
                <a:effectLst/>
                <a:latin typeface="Segoe UI Light" pitchFamily="34" charset="0"/>
                <a:ea typeface="+mn-ea"/>
                <a:cs typeface="+mn-cs"/>
              </a:rPr>
              <a:t>elses</a:t>
            </a:r>
            <a:r>
              <a:rPr lang="en-US" sz="882" b="0" i="0" kern="1200">
                <a:solidFill>
                  <a:schemeClr val="tx1"/>
                </a:solidFill>
                <a:effectLst/>
                <a:latin typeface="Segoe UI Light" pitchFamily="34" charset="0"/>
                <a:ea typeface="+mn-ea"/>
                <a:cs typeface="+mn-cs"/>
              </a:rPr>
              <a:t> definition is wrong. But in order to frame this conversation we are having, let me give you Microsoft's </a:t>
            </a:r>
            <a:r>
              <a:rPr lang="en-US" sz="882" b="0" i="0" kern="1200" err="1">
                <a:solidFill>
                  <a:schemeClr val="tx1"/>
                </a:solidFill>
                <a:effectLst/>
                <a:latin typeface="Segoe UI Light" pitchFamily="34" charset="0"/>
                <a:ea typeface="+mn-ea"/>
                <a:cs typeface="+mn-cs"/>
              </a:rPr>
              <a:t>Definintion</a:t>
            </a:r>
            <a:r>
              <a:rPr lang="en-US" sz="882" b="0" i="0" kern="1200">
                <a:solidFill>
                  <a:schemeClr val="tx1"/>
                </a:solidFill>
                <a:effectLst/>
                <a:latin typeface="Segoe UI Light" pitchFamily="34" charset="0"/>
                <a:ea typeface="+mn-ea"/>
                <a:cs typeface="+mn-cs"/>
              </a:rPr>
              <a:t> of DevOps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8/7/2019 3:28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42919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882" b="0" i="0" kern="1200">
                <a:solidFill>
                  <a:schemeClr val="tx1"/>
                </a:solidFill>
                <a:effectLst/>
                <a:latin typeface="Segoe UI Light" pitchFamily="34" charset="0"/>
                <a:ea typeface="+mn-ea"/>
                <a:cs typeface="+mn-cs"/>
              </a:rPr>
              <a:t>To implement DevOps successfully, you have to attack all three pillars when writing software. You must address the People, the Process and the Products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5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For the people portion, that's the toughest change to make. This is a cultural shift that needs to take place in the organization. Where everybody from the top down all become </a:t>
            </a:r>
            <a:r>
              <a:rPr lang="en-US" sz="882" b="0" i="0" kern="1200" err="1">
                <a:solidFill>
                  <a:schemeClr val="tx1"/>
                </a:solidFill>
                <a:effectLst/>
                <a:latin typeface="Segoe UI Light" pitchFamily="34" charset="0"/>
                <a:ea typeface="+mn-ea"/>
                <a:cs typeface="+mn-cs"/>
              </a:rPr>
              <a:t>hyperfocused</a:t>
            </a:r>
            <a:r>
              <a:rPr lang="en-US" sz="882" b="0" i="0" kern="1200">
                <a:solidFill>
                  <a:schemeClr val="tx1"/>
                </a:solidFill>
                <a:effectLst/>
                <a:latin typeface="Segoe UI Light" pitchFamily="34" charset="0"/>
                <a:ea typeface="+mn-ea"/>
                <a:cs typeface="+mn-cs"/>
              </a:rPr>
              <a:t> on continuously delivering value. I don't want to hear, well, that's how we always do things from anyone. Everyone needs to focus on continuously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a:t>
            </a: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0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a:solidFill>
                  <a:schemeClr val="tx1"/>
                </a:solidFill>
                <a:effectLst/>
                <a:latin typeface="Segoe UI Light" pitchFamily="34" charset="0"/>
                <a:ea typeface="+mn-ea"/>
                <a:cs typeface="+mn-cs"/>
              </a:rPr>
              <a:t>For the process, we need to have a process that will let us </a:t>
            </a:r>
            <a:r>
              <a:rPr lang="en-US" sz="882" b="0" i="0" kern="1200" err="1">
                <a:solidFill>
                  <a:schemeClr val="tx1"/>
                </a:solidFill>
                <a:effectLst/>
                <a:latin typeface="Segoe UI Light" pitchFamily="34" charset="0"/>
                <a:ea typeface="+mn-ea"/>
                <a:cs typeface="+mn-cs"/>
              </a:rPr>
              <a:t>interate</a:t>
            </a:r>
            <a:r>
              <a:rPr lang="en-US" sz="882" b="0" i="0" kern="1200">
                <a:solidFill>
                  <a:schemeClr val="tx1"/>
                </a:solidFill>
                <a:effectLst/>
                <a:latin typeface="Segoe UI Light" pitchFamily="34" charset="0"/>
                <a:ea typeface="+mn-ea"/>
                <a:cs typeface="+mn-cs"/>
              </a:rPr>
              <a:t> fast enough, yet still deliver code of high enough quality. So what does that mean? I need to be able to plan my sprints, and I need to be able to check my code in and out while tracking against the work I'm doing. And as I'm checking code in and out? Builds need to kick off. Automated Tests need to be run. Security scans need to happen. And if the build are good, an automated system needs to pick up my bits and deploy them into my Dev, QA, UAT all the way out in to production. And why does this need to be automated? Potentially, this can happen many times a day! So we need to make sure the process is consistent and repeatable. Every single time like clock work. And once the code reaches production, it doesn't end there. We still need to be able to monitor our code in production. We need to know things like, is my app up or down, is my app performing well, and what are users really doing in my app? Because answers to those questions let me know if I'm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to my end users. And if I am, we can double down on those types of activities in the next sprint. And if we aren't, then we can quickly reprioritize our backlog and course correct.</a:t>
            </a: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58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Now all of this requires the right products and tools to help enable all of this. So we need tools that will let us track our work throughout our sprint. We need source control systems that can </a:t>
            </a:r>
            <a:r>
              <a:rPr lang="en-US" sz="882" b="0" i="0" kern="1200" err="1">
                <a:solidFill>
                  <a:schemeClr val="tx1"/>
                </a:solidFill>
                <a:effectLst/>
                <a:latin typeface="Segoe UI Light" pitchFamily="34" charset="0"/>
                <a:ea typeface="+mn-ea"/>
                <a:cs typeface="+mn-cs"/>
              </a:rPr>
              <a:t>corrolate</a:t>
            </a:r>
            <a:r>
              <a:rPr lang="en-US" sz="882" b="0" i="0" kern="1200">
                <a:solidFill>
                  <a:schemeClr val="tx1"/>
                </a:solidFill>
                <a:effectLst/>
                <a:latin typeface="Segoe UI Light" pitchFamily="34" charset="0"/>
                <a:ea typeface="+mn-ea"/>
                <a:cs typeface="+mn-cs"/>
              </a:rPr>
              <a:t> our work to our </a:t>
            </a:r>
            <a:r>
              <a:rPr lang="en-US" sz="882" b="0" i="0" kern="1200" err="1">
                <a:solidFill>
                  <a:schemeClr val="tx1"/>
                </a:solidFill>
                <a:effectLst/>
                <a:latin typeface="Segoe UI Light" pitchFamily="34" charset="0"/>
                <a:ea typeface="+mn-ea"/>
                <a:cs typeface="+mn-cs"/>
              </a:rPr>
              <a:t>checkins</a:t>
            </a:r>
            <a:r>
              <a:rPr lang="en-US" sz="882" b="0" i="0" kern="1200">
                <a:solidFill>
                  <a:schemeClr val="tx1"/>
                </a:solidFill>
                <a:effectLst/>
                <a:latin typeface="Segoe UI Light" pitchFamily="34" charset="0"/>
                <a:ea typeface="+mn-ea"/>
                <a:cs typeface="+mn-cs"/>
              </a:rPr>
              <a:t>. We need automated build and release systems that can build on </a:t>
            </a:r>
            <a:r>
              <a:rPr lang="en-US" sz="882" b="0" i="0" kern="1200" err="1">
                <a:solidFill>
                  <a:schemeClr val="tx1"/>
                </a:solidFill>
                <a:effectLst/>
                <a:latin typeface="Segoe UI Light" pitchFamily="34" charset="0"/>
                <a:ea typeface="+mn-ea"/>
                <a:cs typeface="+mn-cs"/>
              </a:rPr>
              <a:t>everycheckin</a:t>
            </a:r>
            <a:r>
              <a:rPr lang="en-US" sz="882" b="0" i="0" kern="1200">
                <a:solidFill>
                  <a:schemeClr val="tx1"/>
                </a:solidFill>
                <a:effectLst/>
                <a:latin typeface="Segoe UI Light" pitchFamily="34" charset="0"/>
                <a:ea typeface="+mn-ea"/>
                <a:cs typeface="+mn-cs"/>
              </a:rPr>
              <a:t>, run all of our unit tests and automate deployment all the way to production. And we need systems in place to monitor our app in production.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Out there in the world, there are all sorts of tools that do these things. And Azure is an open system, which means you can keep using all of the DevOps tools you are most familiar with.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However, you can replace ALL of them with just one product. Azure DevOps </a:t>
            </a: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5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1A85-091C-49E1-B5AA-0D9B7EC55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FBF81-CC5E-42DD-8625-7D9FA537F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C29C-79F9-4925-BF0A-5C3C0ED8567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0BC54D0B-1565-4D59-85CD-74A5F1D3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9DBFE-E302-4C00-AAE5-9E7096DB3561}"/>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59241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A6D6-0262-41B2-ADBB-52CF4DFC45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C5565C-139B-4AF5-B2B0-99A07270A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31911-79AE-4887-AF45-E620C7C27FA7}"/>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F1671058-D824-4037-97D2-6207748E1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00D6-AFBD-49A5-98D7-9AFADF197698}"/>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02087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19B1F-D8CF-437C-82ED-C72375777B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EBD6E-8B54-490E-847A-BFE7AFAAD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8F07-1BF6-4167-85D9-118B926452BC}"/>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9B413D1C-66EE-42E7-882D-304BF314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0073-C998-4F8E-9068-90BE9E8BCEE0}"/>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9685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9131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1386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53D5DA43-102E-C340-B5A3-2171E6C9419E}"/>
              </a:ext>
            </a:extLst>
          </p:cNvPr>
          <p:cNvSpPr txBox="1"/>
          <p:nvPr userDrawn="1"/>
        </p:nvSpPr>
        <p:spPr>
          <a:xfrm>
            <a:off x="9528826" y="6495393"/>
            <a:ext cx="2486258" cy="246221"/>
          </a:xfrm>
          <a:prstGeom prst="rect">
            <a:avLst/>
          </a:prstGeom>
          <a:noFill/>
        </p:spPr>
        <p:txBody>
          <a:bodyPr wrap="none" lIns="0" tIns="0" rIns="0" bIns="0" rtlCol="0">
            <a:spAutoFit/>
          </a:bodyPr>
          <a:lstStyle/>
          <a:p>
            <a:pPr algn="r"/>
            <a:r>
              <a:rPr lang="en-US" sz="1600">
                <a:solidFill>
                  <a:schemeClr val="tx1">
                    <a:lumMod val="50000"/>
                    <a:lumOff val="50000"/>
                  </a:schemeClr>
                </a:solidFill>
              </a:rPr>
              <a:t>#</a:t>
            </a:r>
            <a:r>
              <a:rPr lang="en-US" sz="1600" err="1">
                <a:solidFill>
                  <a:schemeClr val="tx1">
                    <a:lumMod val="50000"/>
                    <a:lumOff val="50000"/>
                  </a:schemeClr>
                </a:solidFill>
              </a:rPr>
              <a:t>msIgniteTour</a:t>
            </a:r>
            <a:r>
              <a:rPr lang="en-US" sz="1600">
                <a:solidFill>
                  <a:schemeClr val="tx1">
                    <a:lumMod val="50000"/>
                    <a:lumOff val="50000"/>
                  </a:schemeClr>
                </a:solidFill>
              </a:rPr>
              <a:t> | @</a:t>
            </a:r>
            <a:r>
              <a:rPr lang="en-US" sz="1600" err="1">
                <a:solidFill>
                  <a:schemeClr val="tx1">
                    <a:lumMod val="50000"/>
                    <a:lumOff val="50000"/>
                  </a:schemeClr>
                </a:solidFill>
              </a:rPr>
              <a:t>damovisa</a:t>
            </a:r>
            <a:endParaRPr lang="en-US" sz="1600">
              <a:solidFill>
                <a:schemeClr val="tx1">
                  <a:lumMod val="50000"/>
                  <a:lumOff val="50000"/>
                </a:schemeClr>
              </a:solidFill>
            </a:endParaRPr>
          </a:p>
        </p:txBody>
      </p:sp>
    </p:spTree>
    <p:extLst>
      <p:ext uri="{BB962C8B-B14F-4D97-AF65-F5344CB8AC3E}">
        <p14:creationId xmlns:p14="http://schemas.microsoft.com/office/powerpoint/2010/main" val="369080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4735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701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497187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946032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010236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DC29-8BC0-4ED4-A5F9-9318C2489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BC39C-20F1-429C-B139-11B2DE039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0B0B-B294-4C26-9519-3A54EBB96D3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5B3A798B-C0E2-4037-AC50-79ABAF77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F4FE-8D4E-4BC0-9A8E-FA1D4FF177FE}"/>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43542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00229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3750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9304198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6366430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705760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7736096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9855170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644176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0695639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5837650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2860-A295-4213-958A-2B4C6D88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10650F-F27B-40AF-99EC-6CB75AAA0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5FAF3-B826-4675-B41B-AA92CD39E811}"/>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E162AB59-CECA-4F0F-AD52-7B6BA5AA7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EC0D9-45E0-4AA8-8AA5-8EEB0E90170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260404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0676679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2793319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10930882"/>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8478824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3408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256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082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748317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3091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147144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494-A7DD-42B9-8A4D-7845EA247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61373-9CF7-470F-9A86-DAC8E5C10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3BDC-AD64-4529-8B8C-6518713DA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C36A8-3F2F-483B-BCBC-22F93D414540}"/>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FB0DDB98-BEC3-40A8-9C38-7E39B6198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C8454-569A-4A21-867A-4F46DD0ECBE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99869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34829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357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3084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8732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314-A9FB-4231-8448-D978A7F49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8CE5D-44F4-4E74-9BD5-FB86A1E36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F7F19-825A-42EB-906D-2F5EE11EE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0F919-83CF-409B-AE0F-A875C615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3A1D-79AC-4A8C-8228-9CC93A75C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67468-934D-4A7E-9A50-27EEE9D68489}"/>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8" name="Footer Placeholder 7">
            <a:extLst>
              <a:ext uri="{FF2B5EF4-FFF2-40B4-BE49-F238E27FC236}">
                <a16:creationId xmlns:a16="http://schemas.microsoft.com/office/drawing/2014/main" id="{B6459BEE-FD76-4C40-B930-C7F22E687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E114A-2781-4181-926A-D12792CFF43A}"/>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70960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C731-32EB-4C94-8043-19C32270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FEC4C-BFF8-40A8-BFAB-915F99A9800E}"/>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4" name="Footer Placeholder 3">
            <a:extLst>
              <a:ext uri="{FF2B5EF4-FFF2-40B4-BE49-F238E27FC236}">
                <a16:creationId xmlns:a16="http://schemas.microsoft.com/office/drawing/2014/main" id="{5566504A-AF87-432D-BAB5-E716BFDA5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92491-3631-45C6-BBA8-8691E8313F55}"/>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18987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C9A1-6ACB-4193-9C5F-FC199615DD54}"/>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3" name="Footer Placeholder 2">
            <a:extLst>
              <a:ext uri="{FF2B5EF4-FFF2-40B4-BE49-F238E27FC236}">
                <a16:creationId xmlns:a16="http://schemas.microsoft.com/office/drawing/2014/main" id="{090015F1-F15F-4B0C-99B4-7152F66A9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65A2B-8D35-460F-8899-1DD756553AE6}"/>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5600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AB8-FBA0-495F-8E9C-FA4036774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6E9F5-CEC5-4965-876F-5BDA43924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C79A9-99DC-479D-A306-92A8BB8BD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7DDC9-E9A2-4042-B83D-0881709B102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8C795C12-AE0F-415E-BF02-2FF06E88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A0619-4AC5-45BF-951E-F03C0F48C01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0071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551-7F12-4DC4-AE4E-1EA50635E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41B2F9-3E4C-4B10-9D29-4AF7296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F15D7-DF5E-4A21-9B82-A23FF2A3A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16C7A-B7F8-4C46-A419-956D1DC7B72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28D62E85-7E34-4A0F-AE32-DE9E4C93F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997CF-1913-4EDF-9B42-09ECF5FED54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2144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2D082-4133-4445-B124-5D3C861DD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A58AC-9759-4202-8DC6-F020B1591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B605-64EB-4537-881A-C7311F24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1B8A277E-1EB9-4F08-9B7F-99044793A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A3844-5A56-4AA0-AF6C-FAC78151D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707D-6039-4C06-AD7F-CCF59237D28C}" type="slidenum">
              <a:rPr lang="en-US" smtClean="0"/>
              <a:t>‹#›</a:t>
            </a:fld>
            <a:endParaRPr lang="en-US"/>
          </a:p>
        </p:txBody>
      </p:sp>
    </p:spTree>
    <p:extLst>
      <p:ext uri="{BB962C8B-B14F-4D97-AF65-F5344CB8AC3E}">
        <p14:creationId xmlns:p14="http://schemas.microsoft.com/office/powerpoint/2010/main" val="119695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7" r:id="rId15"/>
    <p:sldLayoutId id="214748369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6016204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jpg"/><Relationship Id="rId3" Type="http://schemas.openxmlformats.org/officeDocument/2006/relationships/image" Target="../media/image27.png"/><Relationship Id="rId21" Type="http://schemas.openxmlformats.org/officeDocument/2006/relationships/image" Target="../media/image44.png"/><Relationship Id="rId34" Type="http://schemas.openxmlformats.org/officeDocument/2006/relationships/image" Target="../media/image57.png"/><Relationship Id="rId7" Type="http://schemas.openxmlformats.org/officeDocument/2006/relationships/image" Target="../media/image31.png"/><Relationship Id="rId12" Type="http://schemas.openxmlformats.org/officeDocument/2006/relationships/image" Target="../media/image35.jp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jpg"/><Relationship Id="rId5" Type="http://schemas.openxmlformats.org/officeDocument/2006/relationships/image" Target="../media/image29.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jp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jpg"/><Relationship Id="rId30" Type="http://schemas.openxmlformats.org/officeDocument/2006/relationships/image" Target="../media/image53.png"/><Relationship Id="rId8"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75.sv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9.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81.pn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8.png"/><Relationship Id="rId7" Type="http://schemas.openxmlformats.org/officeDocument/2006/relationships/image" Target="../media/image89.sv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8.png"/><Relationship Id="rId7" Type="http://schemas.openxmlformats.org/officeDocument/2006/relationships/image" Target="../media/image96.sv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95.pn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png"/><Relationship Id="rId7" Type="http://schemas.openxmlformats.org/officeDocument/2006/relationships/image" Target="../media/image103.sv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02.pn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s>
</file>

<file path=ppt/slides/_rels/slide1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60.png"/><Relationship Id="rId21" Type="http://schemas.openxmlformats.org/officeDocument/2006/relationships/image" Target="../media/image121.png"/><Relationship Id="rId7" Type="http://schemas.openxmlformats.org/officeDocument/2006/relationships/image" Target="../media/image110.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107.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41.xml"/><Relationship Id="rId6" Type="http://schemas.openxmlformats.org/officeDocument/2006/relationships/image" Target="../media/image109.png"/><Relationship Id="rId11" Type="http://schemas.openxmlformats.org/officeDocument/2006/relationships/image" Target="../media/image62.png"/><Relationship Id="rId5" Type="http://schemas.openxmlformats.org/officeDocument/2006/relationships/image" Target="../media/image108.png"/><Relationship Id="rId15" Type="http://schemas.openxmlformats.org/officeDocument/2006/relationships/image" Target="../media/image115.png"/><Relationship Id="rId10" Type="http://schemas.openxmlformats.org/officeDocument/2006/relationships/image" Target="../media/image61.png"/><Relationship Id="rId19" Type="http://schemas.openxmlformats.org/officeDocument/2006/relationships/image" Target="../media/image119.png"/><Relationship Id="rId4" Type="http://schemas.openxmlformats.org/officeDocument/2006/relationships/image" Target="../media/image58.png"/><Relationship Id="rId9" Type="http://schemas.openxmlformats.org/officeDocument/2006/relationships/image" Target="../media/image59.png"/><Relationship Id="rId14" Type="http://schemas.openxmlformats.org/officeDocument/2006/relationships/image" Target="../media/image114.png"/></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802566&amp;sdata=bOc0qKiZNNwNDfrnhmrK8ytI3aatk6BVZy504kiW3jQ%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DEV%2520-%2520Building%2520your%2520Applications%2520for%2520the%2520Cloud%2FDEV20&amp;data=02%7C01%7Cv-judes%40microsoft.com%7C8a28c85444ae4915bf3f08d6ea3650dc%7C72f988bf86f141af91ab2d7cd011db47%7C1%7C0%7C636953916343812567&amp;sdata=XimzU6qEWioO4yZoGn6wuf171Zf%2FtCHdRfTWXSe4Wsc%3D&amp;reserved=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Deploying your Application</a:t>
            </a:r>
            <a:br>
              <a:rPr lang="en-US" sz="4902" spc="-49" dirty="0">
                <a:solidFill>
                  <a:srgbClr val="50E6FF"/>
                </a:solidFill>
                <a:latin typeface="Segoe UI Semibold"/>
              </a:rPr>
            </a:br>
            <a:r>
              <a:rPr lang="en-US" sz="4902" spc="-49" dirty="0">
                <a:solidFill>
                  <a:srgbClr val="50E6FF"/>
                </a:solidFill>
                <a:latin typeface="Segoe UI Semibold"/>
              </a:rPr>
              <a:t>Faster and Safer</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55367" y="121562"/>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dirty="0"/>
              <a:t>We have LOTS of DevOps</a:t>
            </a:r>
          </a:p>
        </p:txBody>
      </p:sp>
    </p:spTree>
    <p:extLst>
      <p:ext uri="{BB962C8B-B14F-4D97-AF65-F5344CB8AC3E}">
        <p14:creationId xmlns:p14="http://schemas.microsoft.com/office/powerpoint/2010/main" val="20041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59915"/>
            <a:ext cx="5383254" cy="767420"/>
            <a:chOff x="6826102" y="3303322"/>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5094" y="3303322"/>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a:solidFill>
                  <a:schemeClr val="tx1">
                    <a:lumMod val="65000"/>
                    <a:lumOff val="35000"/>
                  </a:schemeClr>
                </a:solidFill>
              </a:rPr>
              <a:t>Mix and match to create </a:t>
            </a:r>
            <a:br>
              <a:rPr lang="en-US" sz="1765">
                <a:solidFill>
                  <a:schemeClr val="tx1">
                    <a:lumMod val="65000"/>
                    <a:lumOff val="35000"/>
                  </a:schemeClr>
                </a:solidFill>
                <a:cs typeface="Segoe UI"/>
              </a:rPr>
            </a:br>
            <a:r>
              <a:rPr lang="en-US" sz="1765">
                <a:solidFill>
                  <a:schemeClr val="tx1">
                    <a:lumMod val="65000"/>
                    <a:lumOff val="35000"/>
                  </a:schemeClr>
                </a:solidFill>
              </a:rPr>
              <a:t>workflows with tools from Microsoft, open source or your favorite 3rd party tools</a:t>
            </a:r>
            <a:endParaRPr lang="en-US" sz="1765">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dirty="0">
                <a:solidFill>
                  <a:schemeClr val="tx1">
                    <a:lumMod val="65000"/>
                    <a:lumOff val="35000"/>
                  </a:schemeClr>
                </a:solidFill>
              </a:rPr>
              <a:t>Azure DevOps lets </a:t>
            </a:r>
            <a:br>
              <a:rPr lang="en-US" sz="1765" dirty="0">
                <a:solidFill>
                  <a:schemeClr val="tx1">
                    <a:lumMod val="65000"/>
                    <a:lumOff val="35000"/>
                  </a:schemeClr>
                </a:solidFill>
                <a:cs typeface="Segoe UI"/>
              </a:rPr>
            </a:br>
            <a:r>
              <a:rPr lang="en-US" sz="1765" dirty="0">
                <a:solidFill>
                  <a:schemeClr val="tx1">
                    <a:lumMod val="65000"/>
                    <a:lumOff val="35000"/>
                  </a:schemeClr>
                </a:solidFill>
              </a:rPr>
              <a:t>developers </a:t>
            </a:r>
            <a:br>
              <a:rPr lang="en-US" sz="1765" dirty="0">
                <a:solidFill>
                  <a:schemeClr val="tx1">
                    <a:lumMod val="65000"/>
                    <a:lumOff val="35000"/>
                  </a:schemeClr>
                </a:solidFill>
                <a:cs typeface="Segoe UI"/>
              </a:rPr>
            </a:br>
            <a:r>
              <a:rPr lang="en-US" sz="1765" dirty="0">
                <a:solidFill>
                  <a:schemeClr val="tx1">
                    <a:lumMod val="65000"/>
                    <a:lumOff val="35000"/>
                  </a:schemeClr>
                </a:solidFill>
              </a:rPr>
              <a:t>choose the tools that</a:t>
            </a:r>
            <a:r>
              <a:rPr lang="en-US" sz="1765" dirty="0">
                <a:solidFill>
                  <a:schemeClr val="tx1">
                    <a:lumMod val="65000"/>
                    <a:lumOff val="35000"/>
                  </a:schemeClr>
                </a:solidFill>
                <a:cs typeface="Segoe UI"/>
              </a:rPr>
              <a:t> </a:t>
            </a:r>
            <a:r>
              <a:rPr lang="en-US" sz="1765"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Deploying your application faster and safer</a:t>
            </a:r>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4205600540"/>
              </p:ext>
            </p:extLst>
          </p:nvPr>
        </p:nvGraphicFramePr>
        <p:xfrm>
          <a:off x="457200" y="707717"/>
          <a:ext cx="11277601" cy="3068267"/>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811">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5239">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811">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811">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811">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200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811">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45920">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3</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3</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6067">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a:solidFill>
                            <a:schemeClr val="tx1"/>
                          </a:solidFill>
                          <a:latin typeface="+mn-lt"/>
                        </a:rPr>
                        <a:t>(done)</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2197857"/>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a:r>
              <a:rPr lang="en-GB" sz="1029" dirty="0">
                <a:solidFill>
                  <a:schemeClr val="accent6"/>
                </a:solidFill>
              </a:rPr>
              <a:t>Data: Internal Microsoft engineering system activity, August 2018</a:t>
            </a:r>
            <a:endParaRPr lang="en-US" sz="1029"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r>
              <a:rPr lang="en-GB" sz="4705" dirty="0">
                <a:solidFill>
                  <a:schemeClr val="bg1"/>
                </a:solidFill>
                <a:latin typeface="+mj-lt"/>
              </a:rPr>
              <a:t>372k</a:t>
            </a:r>
          </a:p>
          <a:p>
            <a:r>
              <a:rPr lang="en-GB" sz="1372"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r>
              <a:rPr lang="en-GB" sz="4705" dirty="0">
                <a:solidFill>
                  <a:schemeClr val="bg1"/>
                </a:solidFill>
                <a:latin typeface="+mj-lt"/>
              </a:rPr>
              <a:t>2m </a:t>
            </a:r>
            <a:endParaRPr lang="en-GB" sz="1372" dirty="0">
              <a:solidFill>
                <a:schemeClr val="bg1"/>
              </a:solidFill>
              <a:latin typeface="+mj-lt"/>
            </a:endParaRPr>
          </a:p>
          <a:p>
            <a:r>
              <a:rPr lang="en-GB" sz="1372" dirty="0">
                <a:solidFill>
                  <a:schemeClr val="bg1"/>
                </a:solidFill>
              </a:rPr>
              <a:t>Git commits per month </a:t>
            </a:r>
          </a:p>
          <a:p>
            <a:endParaRPr lang="en-US" sz="1372"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r>
              <a:rPr lang="en-GB" sz="9411" dirty="0">
                <a:solidFill>
                  <a:schemeClr val="bg1"/>
                </a:solidFill>
                <a:latin typeface="+mj-lt"/>
              </a:rPr>
              <a:t>78,000</a:t>
            </a:r>
          </a:p>
          <a:p>
            <a:r>
              <a:rPr lang="en-GB" sz="1961" dirty="0">
                <a:solidFill>
                  <a:schemeClr val="bg1"/>
                </a:solidFill>
              </a:rPr>
              <a:t>Deployments per day</a:t>
            </a:r>
            <a:endParaRPr lang="en-US" sz="4705"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r>
              <a:rPr lang="en-GB" sz="4705" dirty="0">
                <a:solidFill>
                  <a:schemeClr val="bg1"/>
                </a:solidFill>
                <a:latin typeface="+mj-lt"/>
              </a:rPr>
              <a:t>4.4m </a:t>
            </a:r>
            <a:endParaRPr lang="en-GB" sz="1372" dirty="0">
              <a:solidFill>
                <a:schemeClr val="bg1"/>
              </a:solidFill>
              <a:latin typeface="+mj-lt"/>
            </a:endParaRPr>
          </a:p>
          <a:p>
            <a:r>
              <a:rPr lang="en-GB" sz="1372" dirty="0">
                <a:solidFill>
                  <a:schemeClr val="bg1"/>
                </a:solidFill>
              </a:rPr>
              <a:t>Builds per month</a:t>
            </a:r>
          </a:p>
          <a:p>
            <a:r>
              <a:rPr lang="en-GB" sz="1372"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r>
              <a:rPr lang="en-GB" sz="4705">
                <a:solidFill>
                  <a:schemeClr val="bg1"/>
                </a:solidFill>
                <a:latin typeface="+mj-lt"/>
              </a:rPr>
              <a:t>500m</a:t>
            </a:r>
            <a:r>
              <a:rPr lang="en-GB" sz="4705">
                <a:solidFill>
                  <a:schemeClr val="bg1"/>
                </a:solidFill>
              </a:rPr>
              <a:t> </a:t>
            </a:r>
            <a:r>
              <a:rPr lang="en-GB" sz="1372">
                <a:solidFill>
                  <a:schemeClr val="bg1"/>
                </a:solidFill>
              </a:rPr>
              <a:t>Test executions per day </a:t>
            </a:r>
          </a:p>
          <a:p>
            <a:endParaRPr lang="en-US" sz="1372">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r>
              <a:rPr lang="en-GB" sz="4705">
                <a:solidFill>
                  <a:schemeClr val="bg1"/>
                </a:solidFill>
                <a:latin typeface="+mj-lt"/>
              </a:rPr>
              <a:t>500k</a:t>
            </a:r>
          </a:p>
          <a:p>
            <a:r>
              <a:rPr lang="en-GB" sz="1372">
                <a:solidFill>
                  <a:schemeClr val="bg1"/>
                </a:solidFill>
              </a:rPr>
              <a:t>Work items updated per day</a:t>
            </a:r>
            <a:endParaRPr lang="en-US" sz="1372">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r>
              <a:rPr lang="en-GB" sz="4705">
                <a:solidFill>
                  <a:schemeClr val="bg1"/>
                </a:solidFill>
                <a:latin typeface="+mj-lt"/>
              </a:rPr>
              <a:t>5m</a:t>
            </a:r>
          </a:p>
          <a:p>
            <a:r>
              <a:rPr lang="en-GB" sz="1372">
                <a:solidFill>
                  <a:schemeClr val="bg1"/>
                </a:solidFill>
              </a:rPr>
              <a:t>Work items viewed per day</a:t>
            </a:r>
            <a:endParaRPr lang="en-US" sz="3529">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r>
              <a:rPr lang="en-US" sz="1765" kern="0" dirty="0">
                <a:cs typeface="Segoe UI Semilight" panose="020B0402040204020203" pitchFamily="34" charset="0"/>
              </a:rPr>
              <a:t>Azure DevOps is the toolchain of choice for Microsoft engineering with over 90,000 internal users</a:t>
            </a:r>
            <a:endParaRPr lang="en-US" sz="1765"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1698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929922" cy="307777"/>
          </a:xfrm>
          <a:prstGeom prst="rect">
            <a:avLst/>
          </a:prstGeom>
          <a:noFill/>
        </p:spPr>
        <p:txBody>
          <a:bodyPr wrap="none" lIns="0" tIns="0" rIns="0" bIns="0" rtlCol="0" anchor="t">
            <a:spAutoFit/>
          </a:bodyPr>
          <a:lstStyle/>
          <a:p>
            <a:pPr algn="l"/>
            <a:r>
              <a:rPr lang="en-US" sz="2000">
                <a:solidFill>
                  <a:srgbClr val="00188F"/>
                </a:solidFill>
                <a:latin typeface="+mj-lt"/>
              </a:rPr>
              <a:t>https://aka.ms/AzureDevOpsDocs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Azure DevOps documentation has </a:t>
            </a:r>
            <a:r>
              <a:rPr lang="en-US" err="1"/>
              <a:t>quickstarts</a:t>
            </a:r>
            <a:r>
              <a:rPr lang="en-US"/>
              <a:t> and all the reference material you could need</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87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4511620" cy="307777"/>
          </a:xfrm>
          <a:prstGeom prst="rect">
            <a:avLst/>
          </a:prstGeom>
          <a:noFill/>
        </p:spPr>
        <p:txBody>
          <a:bodyPr wrap="none" lIns="0" tIns="0" rIns="0" bIns="0" rtlCol="0" anchor="t">
            <a:spAutoFit/>
          </a:bodyPr>
          <a:lstStyle/>
          <a:p>
            <a:pPr algn="l"/>
            <a:r>
              <a:rPr lang="en-US" sz="2000">
                <a:solidFill>
                  <a:srgbClr val="00188F"/>
                </a:solidFill>
                <a:latin typeface="+mj-lt"/>
              </a:rPr>
              <a:t>https://aka.ms/DevOpsResourceCenter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The DevOps Resource Center is a great starting point for everything DevOps at Microsoft</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927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2960811"/>
          </a:xfrm>
        </p:spPr>
        <p:txBody>
          <a:bodyPr/>
          <a:lstStyle/>
          <a:p>
            <a:pPr marL="533400" indent="-457200">
              <a:spcBef>
                <a:spcPts val="600"/>
              </a:spcBef>
              <a:buSzPts val="2400"/>
              <a:buFont typeface="Arial" panose="020B0604020202020204" pitchFamily="34" charset="0"/>
              <a:buChar char="•"/>
            </a:pPr>
            <a:r>
              <a:rPr lang="en-US" dirty="0"/>
              <a:t>Learned what DevOps is an isn’t</a:t>
            </a:r>
          </a:p>
          <a:p>
            <a:pPr marL="533400" indent="-457200">
              <a:spcBef>
                <a:spcPts val="600"/>
              </a:spcBef>
              <a:buSzPts val="2400"/>
              <a:buFont typeface="Arial" panose="020B0604020202020204" pitchFamily="34" charset="0"/>
              <a:buChar char="•"/>
            </a:pPr>
            <a:r>
              <a:rPr lang="en-US" dirty="0"/>
              <a:t>Discovered what Azure can do to support your DevOps journey</a:t>
            </a:r>
          </a:p>
          <a:p>
            <a:pPr marL="533400" indent="-457200">
              <a:spcBef>
                <a:spcPts val="600"/>
              </a:spcBef>
              <a:buSzPts val="2400"/>
              <a:buFont typeface="Arial" panose="020B0604020202020204" pitchFamily="34" charset="0"/>
              <a:buChar char="•"/>
            </a:pPr>
            <a:r>
              <a:rPr lang="en-US" dirty="0"/>
              <a:t>Reviewed resources available to get started</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10883749" cy="646331"/>
          </a:xfrm>
          <a:prstGeom prst="rect">
            <a:avLst/>
          </a:prstGeom>
        </p:spPr>
        <p:txBody>
          <a:bodyPr wrap="none">
            <a:spAutoFit/>
          </a:bodyPr>
          <a:lstStyle/>
          <a:p>
            <a:r>
              <a:rPr lang="en-US" sz="3600" dirty="0"/>
              <a:t>Up Next: Deploy a web app using Azure DevOps Pipelines</a:t>
            </a:r>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6987405" cy="2419124"/>
          </a:xfrm>
        </p:spPr>
        <p:txBody>
          <a:bodyPr/>
          <a:lstStyle/>
          <a:p>
            <a:pPr marL="533400" indent="-457200">
              <a:spcBef>
                <a:spcPts val="600"/>
              </a:spcBef>
              <a:buSzPts val="2400"/>
              <a:buFont typeface="Arial" panose="020B0604020202020204" pitchFamily="34" charset="0"/>
              <a:buChar char="•"/>
            </a:pPr>
            <a:endParaRPr lang="en-US" dirty="0"/>
          </a:p>
          <a:p>
            <a:pPr marL="533400" indent="-457200">
              <a:spcBef>
                <a:spcPts val="0"/>
              </a:spcBef>
              <a:buSzPts val="2400"/>
              <a:buFont typeface="Arial" panose="020B0604020202020204" pitchFamily="34" charset="0"/>
              <a:buChar char="•"/>
            </a:pPr>
            <a:r>
              <a:rPr lang="en-US" dirty="0"/>
              <a:t>Learn what DevOps is and isn’t</a:t>
            </a:r>
          </a:p>
          <a:p>
            <a:pPr marL="533400" indent="-457200">
              <a:spcBef>
                <a:spcPts val="0"/>
              </a:spcBef>
              <a:buSzPts val="2400"/>
              <a:buFont typeface="Arial" panose="020B0604020202020204" pitchFamily="34" charset="0"/>
              <a:buChar char="•"/>
            </a:pPr>
            <a:r>
              <a:rPr lang="en-US" dirty="0"/>
              <a:t>How does Azure support DevOps</a:t>
            </a:r>
          </a:p>
          <a:p>
            <a:pPr marL="533400" indent="-457200">
              <a:spcBef>
                <a:spcPts val="0"/>
              </a:spcBef>
              <a:buSzPts val="2400"/>
              <a:buFont typeface="Arial" panose="020B0604020202020204" pitchFamily="34" charset="0"/>
              <a:buChar char="•"/>
            </a:pPr>
            <a:r>
              <a:rPr lang="en-US" dirty="0"/>
              <a:t>What resources are available to help your organization move to DevOps</a:t>
            </a:r>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a:xfrm>
            <a:off x="225949" y="137591"/>
            <a:ext cx="10515600" cy="1325563"/>
          </a:xfrm>
        </p:spPr>
        <p:txBody>
          <a:bodyPr/>
          <a:lstStyle/>
          <a:p>
            <a:r>
              <a:rPr lang="en-US" dirty="0"/>
              <a:t>What is DevOps?</a:t>
            </a:r>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2214304" y="4018539"/>
            <a:ext cx="2035880" cy="882306"/>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Development and</a:t>
              </a:r>
              <a:br>
                <a:rPr lang="en-US" sz="1200" b="1" i="1">
                  <a:solidFill>
                    <a:srgbClr val="FBFBFB"/>
                  </a:solidFill>
                  <a:latin typeface="Bodoni MT"/>
                  <a:cs typeface="Bodoni Std Bold Italic"/>
                </a:rPr>
              </a:br>
              <a:r>
                <a:rPr lang="en-US" sz="1200" b="1" i="1">
                  <a:solidFill>
                    <a:srgbClr val="FBFBFB"/>
                  </a:solidFill>
                  <a:latin typeface="Bodoni MT"/>
                  <a:cs typeface="Bodoni Std Bold Italic"/>
                </a:rPr>
                <a:t>Operations collaboration</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5804019" y="1850790"/>
            <a:ext cx="186322" cy="253391"/>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5145116" y="1491550"/>
            <a:ext cx="1314672" cy="3842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 job title</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5748390" y="3410561"/>
            <a:ext cx="1504597" cy="686190"/>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automation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7627716" y="3993348"/>
            <a:ext cx="1725280" cy="885471"/>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23108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grpSp>
      <p:grpSp>
        <p:nvGrpSpPr>
          <p:cNvPr id="2" name="Group 1">
            <a:extLst>
              <a:ext uri="{FF2B5EF4-FFF2-40B4-BE49-F238E27FC236}">
                <a16:creationId xmlns:a16="http://schemas.microsoft.com/office/drawing/2014/main" id="{5B2102D3-A62E-4D77-AED2-14CD7C0349C6}"/>
              </a:ext>
            </a:extLst>
          </p:cNvPr>
          <p:cNvGrpSpPr/>
          <p:nvPr/>
        </p:nvGrpSpPr>
        <p:grpSpPr>
          <a:xfrm>
            <a:off x="6006615" y="997240"/>
            <a:ext cx="5849147" cy="5125910"/>
            <a:chOff x="6127059" y="1016740"/>
            <a:chExt cx="5966435" cy="5228695"/>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rgbClr val="0078D7"/>
                    </a:solidFill>
                    <a:latin typeface="Segoe UI"/>
                    <a:cs typeface="Segoe UI Semilight" panose="020B0402040204020203" pitchFamily="34" charset="0"/>
                  </a:rPr>
                  <a:t>Continuous</a:t>
                </a:r>
                <a:br>
                  <a:rPr lang="en-US" sz="1765" spc="10" dirty="0">
                    <a:ln w="3175">
                      <a:noFill/>
                    </a:ln>
                    <a:solidFill>
                      <a:srgbClr val="0078D7"/>
                    </a:solidFill>
                    <a:latin typeface="Segoe UI"/>
                    <a:cs typeface="Segoe UI Semilight" panose="020B0402040204020203" pitchFamily="34" charset="0"/>
                  </a:rPr>
                </a:br>
                <a:r>
                  <a:rPr lang="en-US" sz="1765" spc="10" dirty="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Monitor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&amp;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Plan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&amp;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Develop</a:t>
              </a:r>
            </a:p>
          </p:txBody>
        </p:sp>
      </p:gr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1824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49713" y="3402313"/>
            <a:ext cx="1341066" cy="2559869"/>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People</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842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808722" cy="461472"/>
          </a:xfrm>
          <a:prstGeom prst="rect">
            <a:avLst/>
          </a:prstGeom>
          <a:noFill/>
        </p:spPr>
        <p:txBody>
          <a:bodyPr wrap="square" rtlCol="0">
            <a:spAutoFit/>
          </a:bodyPr>
          <a:lstStyle/>
          <a:p>
            <a:pPr defTabSz="914004">
              <a:defRPr/>
            </a:pPr>
            <a:r>
              <a:rPr lang="en-US" sz="2352" kern="0">
                <a:solidFill>
                  <a:srgbClr val="404040">
                    <a:lumMod val="60000"/>
                    <a:lumOff val="40000"/>
                  </a:srgbClr>
                </a:solidFill>
                <a:latin typeface="Segoe UI Light"/>
                <a:cs typeface="Arial" pitchFamily="34" charset="0"/>
              </a:rPr>
              <a:t>Plan</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n-US" sz="2352" kern="0">
                <a:solidFill>
                  <a:srgbClr val="FFFFFF">
                    <a:lumMod val="50000"/>
                  </a:srgbClr>
                </a:solidFill>
                <a:latin typeface="Segoe UI Light"/>
                <a:cs typeface="Arial" pitchFamily="34" charset="0"/>
              </a:rPr>
              <a:t>Develop + Test</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n-US"/>
              <a:t>Process</a:t>
            </a:r>
          </a:p>
        </p:txBody>
      </p:sp>
    </p:spTree>
    <p:extLst>
      <p:ext uri="{BB962C8B-B14F-4D97-AF65-F5344CB8AC3E}">
        <p14:creationId xmlns:p14="http://schemas.microsoft.com/office/powerpoint/2010/main" val="40758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C8FDF7-5D96-4215-BD82-5995184979DD}">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4E3526B-7792-4C90-BE05-6D39AB875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CF3532-5BE8-4DFC-99AD-6A5721BA2A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130</TotalTime>
  <Words>2403</Words>
  <Application>Microsoft Office PowerPoint</Application>
  <PresentationFormat>Widescreen</PresentationFormat>
  <Paragraphs>257</Paragraphs>
  <Slides>23</Slides>
  <Notes>18</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Arial</vt:lpstr>
      <vt:lpstr>Bodoni MT</vt:lpstr>
      <vt:lpstr>Calibri</vt:lpstr>
      <vt:lpstr>Calibri Light</vt:lpstr>
      <vt:lpstr>Helvetica Neue</vt:lpstr>
      <vt:lpstr>Rockwell Extra Bold</vt:lpstr>
      <vt:lpstr>Segoe UI</vt:lpstr>
      <vt:lpstr>Segoe UI Light</vt:lpstr>
      <vt:lpstr>Segoe UI Semibold</vt:lpstr>
      <vt:lpstr>Segoe UI Semilight</vt:lpstr>
      <vt:lpstr>Times</vt:lpstr>
      <vt:lpstr>Wingdings</vt:lpstr>
      <vt:lpstr>Office Theme</vt:lpstr>
      <vt:lpstr>Azure PPT Template - 2018</vt:lpstr>
      <vt:lpstr>PowerPoint Presentation</vt:lpstr>
      <vt:lpstr>(DO NOT SHOW) Deploying your application faster and safer</vt:lpstr>
      <vt:lpstr>Goals for this session</vt:lpstr>
      <vt:lpstr>High Performance DevOps Companies Achieve…</vt:lpstr>
      <vt:lpstr>What is DevOps?</vt:lpstr>
      <vt:lpstr>What is DevOps?</vt:lpstr>
      <vt:lpstr>DevOps: the three stage conversation</vt:lpstr>
      <vt:lpstr>People</vt:lpstr>
      <vt:lpstr>Process</vt:lpstr>
      <vt:lpstr> </vt:lpstr>
      <vt:lpstr>Introducing Azure DevOps</vt:lpstr>
      <vt:lpstr>Azure Pipelines</vt:lpstr>
      <vt:lpstr>Azure Pipelines</vt:lpstr>
      <vt:lpstr>Integrated with GitHub</vt:lpstr>
      <vt:lpstr>Azure Boards</vt:lpstr>
      <vt:lpstr>Azure Repos</vt:lpstr>
      <vt:lpstr>Azure Test Plans</vt:lpstr>
      <vt:lpstr>Azure Artifacts</vt:lpstr>
      <vt:lpstr>Azure DevOps: Choose the tools and clouds you love</vt:lpstr>
      <vt:lpstr>DevOps at Microsoft</vt:lpstr>
      <vt:lpstr>/Docs alert</vt:lpstr>
      <vt:lpstr>/Docs alert</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Tim Baggs</cp:lastModifiedBy>
  <cp:revision>5</cp:revision>
  <dcterms:created xsi:type="dcterms:W3CDTF">2019-06-12T18:23:06Z</dcterms:created>
  <dcterms:modified xsi:type="dcterms:W3CDTF">2019-08-07T21:21:38Z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tbaggs@microsoft.com</vt:lpwstr>
  </property>
  <property fmtid="{D5CDD505-2E9C-101B-9397-08002B2CF9AE}" pid="6" name="MSIP_Label_f42aa342-8706-4288-bd11-ebb85995028c_SetDate">
    <vt:lpwstr>2019-08-07T19:59:57.1277192Z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40c58623-cd6d-4b12-a175-68dd4c7bf07b</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